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26"/>
  </p:notesMasterIdLst>
  <p:sldIdLst>
    <p:sldId id="283" r:id="rId4"/>
    <p:sldId id="261" r:id="rId5"/>
    <p:sldId id="270" r:id="rId6"/>
    <p:sldId id="269" r:id="rId7"/>
    <p:sldId id="263" r:id="rId8"/>
    <p:sldId id="264" r:id="rId9"/>
    <p:sldId id="266" r:id="rId10"/>
    <p:sldId id="271" r:id="rId11"/>
    <p:sldId id="262" r:id="rId12"/>
    <p:sldId id="273" r:id="rId13"/>
    <p:sldId id="274" r:id="rId14"/>
    <p:sldId id="265" r:id="rId15"/>
    <p:sldId id="272" r:id="rId16"/>
    <p:sldId id="275" r:id="rId17"/>
    <p:sldId id="276" r:id="rId18"/>
    <p:sldId id="277" r:id="rId19"/>
    <p:sldId id="278" r:id="rId20"/>
    <p:sldId id="279" r:id="rId21"/>
    <p:sldId id="280" r:id="rId22"/>
    <p:sldId id="281" r:id="rId23"/>
    <p:sldId id="282" r:id="rId24"/>
    <p:sldId id="258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92" autoAdjust="0"/>
    <p:restoredTop sz="92237" autoAdjust="0"/>
  </p:normalViewPr>
  <p:slideViewPr>
    <p:cSldViewPr snapToGrid="0">
      <p:cViewPr varScale="1">
        <p:scale>
          <a:sx n="107" d="100"/>
          <a:sy n="107" d="100"/>
        </p:scale>
        <p:origin x="69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23CD36-0E21-438D-AF37-BC29D2CE47B4}" type="datetimeFigureOut">
              <a:rPr lang="en-GB" smtClean="0"/>
              <a:t>04/12/2017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4E798F-65CD-40CF-9A96-3757158219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77871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lv-LV" altLang="en-US" smtClean="0">
                <a:latin typeface="Arial" panose="020B0604020202020204" pitchFamily="34" charset="0"/>
              </a:rPr>
              <a:t>Pasaulē lielākais demokrātiski ievēlēts parlaments, kuru reizi 5 gados ievel vairāk ka 500 miljoni iedzīvotāji</a:t>
            </a:r>
            <a:endParaRPr lang="en-GB" altLang="en-US" smtClean="0">
              <a:latin typeface="Arial" panose="020B0604020202020204" pitchFamily="34" charset="0"/>
            </a:endParaRPr>
          </a:p>
        </p:txBody>
      </p:sp>
      <p:sp>
        <p:nvSpPr>
          <p:cNvPr id="512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750">
              <a:defRPr sz="12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 defTabSz="920750">
              <a:defRPr sz="12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 defTabSz="920750">
              <a:defRPr sz="12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 defTabSz="920750">
              <a:defRPr sz="12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 defTabSz="920750">
              <a:defRPr sz="12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defTabSz="920750" eaLnBrk="0" fontAlgn="base" hangingPunct="0">
              <a:spcBef>
                <a:spcPct val="50000"/>
              </a:spcBef>
              <a:spcAft>
                <a:spcPct val="0"/>
              </a:spcAft>
              <a:defRPr sz="12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defTabSz="920750" eaLnBrk="0" fontAlgn="base" hangingPunct="0">
              <a:spcBef>
                <a:spcPct val="50000"/>
              </a:spcBef>
              <a:spcAft>
                <a:spcPct val="0"/>
              </a:spcAft>
              <a:defRPr sz="12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defTabSz="920750" eaLnBrk="0" fontAlgn="base" hangingPunct="0">
              <a:spcBef>
                <a:spcPct val="50000"/>
              </a:spcBef>
              <a:spcAft>
                <a:spcPct val="0"/>
              </a:spcAft>
              <a:defRPr sz="12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defTabSz="920750" eaLnBrk="0" fontAlgn="base" hangingPunct="0">
              <a:spcBef>
                <a:spcPct val="50000"/>
              </a:spcBef>
              <a:spcAft>
                <a:spcPct val="0"/>
              </a:spcAft>
              <a:defRPr sz="12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fld id="{A9F5C104-9E81-476F-8BF9-FECF11167C5D}" type="slidenum">
              <a:rPr lang="en-GB" altLang="en-US" b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1</a:t>
            </a:fld>
            <a:endParaRPr lang="en-GB" altLang="en-US" b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09191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28F3C-ABB9-4193-A40F-36FC29D35C61}" type="datetimeFigureOut">
              <a:rPr lang="en-GB" smtClean="0"/>
              <a:t>04/12/2017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7933B-0FB3-4FD4-8B5B-833DE1C6F9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18003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28F3C-ABB9-4193-A40F-36FC29D35C61}" type="datetimeFigureOut">
              <a:rPr lang="en-GB" smtClean="0"/>
              <a:t>04/12/2017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7933B-0FB3-4FD4-8B5B-833DE1C6F9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69824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28F3C-ABB9-4193-A40F-36FC29D35C61}" type="datetimeFigureOut">
              <a:rPr lang="en-GB" smtClean="0"/>
              <a:t>04/12/2017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7933B-0FB3-4FD4-8B5B-833DE1C6F9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13669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F68E2-58F2-4D09-BE8B-E3BD06533059}" type="datetimeFigureOut">
              <a:rPr lang="en-US" smtClean="0"/>
              <a:pPr/>
              <a:t>12/4/2017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0143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FC5F6-F338-4AE4-BB23-26385BCFC423}" type="datetimeFigureOut">
              <a:rPr lang="en-US" smtClean="0"/>
              <a:pPr/>
              <a:t>12/4/2017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79031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BB0C4-6273-4C6E-B9BD-2EDC30F1CD52}" type="datetimeFigureOut">
              <a:rPr lang="en-US" smtClean="0"/>
              <a:pPr/>
              <a:t>12/4/2017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68523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B4D41-86C1-4908-B66A-0B50CEB3BF29}" type="datetimeFigureOut">
              <a:rPr lang="en-US" smtClean="0"/>
              <a:pPr/>
              <a:t>12/4/2017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54162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26E2C-56C1-4E0D-A793-0088A7FDD37E}" type="datetimeFigureOut">
              <a:rPr lang="en-US" smtClean="0"/>
              <a:pPr/>
              <a:t>12/4/2017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16794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39B41-D8B5-4052-B551-9B5525EAA8B6}" type="datetimeFigureOut">
              <a:rPr lang="en-US" smtClean="0"/>
              <a:pPr/>
              <a:t>12/4/2017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45839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4136C-8742-45B2-AF27-D93DF72833A9}" type="datetimeFigureOut">
              <a:rPr lang="en-US" smtClean="0"/>
              <a:pPr/>
              <a:t>12/4/2017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22349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32ABBEA6-7C60-4B02-AE87-00D78D8422AF}" type="datetimeFigureOut">
              <a:rPr lang="en-US" smtClean="0"/>
              <a:pPr/>
              <a:t>12/4/2017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>
              <a:solidFill>
                <a:srgbClr val="46464A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smtClean="0">
                <a:solidFill>
                  <a:srgbClr val="46464A"/>
                </a:solidFill>
              </a:rPr>
              <a:pPr/>
              <a:t>‹#›</a:t>
            </a:fld>
            <a:endParaRPr lang="en-US" dirty="0">
              <a:solidFill>
                <a:srgbClr val="46464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99819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28F3C-ABB9-4193-A40F-36FC29D35C61}" type="datetimeFigureOut">
              <a:rPr lang="en-GB" smtClean="0"/>
              <a:t>04/12/2017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7933B-0FB3-4FD4-8B5B-833DE1C6F9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43534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AD897-D46E-4AD2-BD9B-49DD3E640873}" type="datetimeFigureOut">
              <a:rPr lang="en-US" smtClean="0"/>
              <a:pPr/>
              <a:t>12/4/2017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15177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D6473-DF6D-4702-B328-E0DD40540A4E}" type="datetimeFigureOut">
              <a:rPr lang="en-US" smtClean="0"/>
              <a:pPr/>
              <a:t>12/4/2017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46157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F7E3A-B166-407D-9866-32884E7D5B37}" type="datetimeFigureOut">
              <a:rPr lang="en-US" smtClean="0"/>
              <a:pPr/>
              <a:t>12/4/2017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30205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A7514E-6937-4060-98B4-845C80FF5F97}" type="datetimeFigureOut">
              <a:rPr lang="en-US"/>
              <a:pPr>
                <a:defRPr/>
              </a:pPr>
              <a:t>12/4/2017</a:t>
            </a:fld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C385499-C9B6-4CAA-8AF3-022B34CEE4C9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02182162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A75E39-356D-4790-8566-A3DBB7C9EB1C}" type="datetimeFigureOut">
              <a:rPr lang="en-US"/>
              <a:pPr>
                <a:defRPr/>
              </a:pPr>
              <a:t>12/4/2017</a:t>
            </a:fld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26B4479-3661-4CD4-A249-548AC50D76D6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51721944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DAA4EE-2EA3-4A59-BA2D-CE2FE1229049}" type="datetimeFigureOut">
              <a:rPr lang="en-US"/>
              <a:pPr>
                <a:defRPr/>
              </a:pPr>
              <a:t>12/4/2017</a:t>
            </a:fld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BCB255-68B1-4F95-938E-5AA167132625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78418452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A8DD45-312C-4172-B116-A7690D91498A}" type="datetimeFigureOut">
              <a:rPr lang="en-US"/>
              <a:pPr>
                <a:defRPr/>
              </a:pPr>
              <a:t>12/4/2017</a:t>
            </a:fld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0B5D186-3EC2-427E-9162-17677CC23584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28812449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63E50E-322D-465E-8DB2-91D5F768B9EA}" type="datetimeFigureOut">
              <a:rPr lang="en-US"/>
              <a:pPr>
                <a:defRPr/>
              </a:pPr>
              <a:t>12/4/2017</a:t>
            </a:fld>
            <a:endParaRPr lang="en-GB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01BBDA9-E036-4851-92E0-C1703D18DE85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0912932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D399B4-C47A-44A0-95C1-FECA51E3B6C3}" type="datetimeFigureOut">
              <a:rPr lang="en-US"/>
              <a:pPr>
                <a:defRPr/>
              </a:pPr>
              <a:t>12/4/2017</a:t>
            </a:fld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3A04208-CB68-4901-95C7-FEA422AB73F3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38230848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6204D5-B37E-4450-ABC4-EC211EEB925D}" type="datetimeFigureOut">
              <a:rPr lang="en-US"/>
              <a:pPr>
                <a:defRPr/>
              </a:pPr>
              <a:t>12/4/2017</a:t>
            </a:fld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415060E-68CD-4CE4-9C81-40FDE75EEB4A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1661903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28F3C-ABB9-4193-A40F-36FC29D35C61}" type="datetimeFigureOut">
              <a:rPr lang="en-GB" smtClean="0"/>
              <a:t>04/12/2017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7933B-0FB3-4FD4-8B5B-833DE1C6F9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586559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2A20AD-C802-4CD8-9345-0E495A9C8823}" type="datetimeFigureOut">
              <a:rPr lang="en-US"/>
              <a:pPr>
                <a:defRPr/>
              </a:pPr>
              <a:t>12/4/2017</a:t>
            </a:fld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ACFBFCB-87E0-4DB9-A070-A91BF6C2A8DD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92596586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09298D-147E-4189-B97B-8E9032FF5819}" type="datetimeFigureOut">
              <a:rPr lang="en-US"/>
              <a:pPr>
                <a:defRPr/>
              </a:pPr>
              <a:t>12/4/2017</a:t>
            </a:fld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A3A0FC3-86D5-412E-94AA-9B62312A312E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60036693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5B12C6-27BB-4C02-8B2C-A1F4318F6AC3}" type="datetimeFigureOut">
              <a:rPr lang="en-US"/>
              <a:pPr>
                <a:defRPr/>
              </a:pPr>
              <a:t>12/4/2017</a:t>
            </a:fld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7D78A56-8B65-49EF-B746-77D748993217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10101185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E4A4C7-F258-4B1F-B11A-6A51F4768C50}" type="datetimeFigureOut">
              <a:rPr lang="en-US"/>
              <a:pPr>
                <a:defRPr/>
              </a:pPr>
              <a:t>12/4/2017</a:t>
            </a:fld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C65626-7A77-4ACA-9298-C42F2C2DBE19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91280307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FE8366-7BF2-4446-A7F3-3902A534E23E}" type="datetimeFigureOut">
              <a:rPr lang="en-US"/>
              <a:pPr>
                <a:defRPr/>
              </a:pPr>
              <a:t>12/4/2017</a:t>
            </a:fld>
            <a:endParaRPr lang="en-GB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F5B8C83-2F35-4600-8A30-2ABAE77FE874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46531731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pPr lvl="0"/>
            <a:endParaRPr lang="en-GB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F48FDE-3997-4740-8379-EF47BF83D440}" type="datetimeFigureOut">
              <a:rPr lang="en-US"/>
              <a:pPr>
                <a:defRPr/>
              </a:pPr>
              <a:t>12/4/2017</a:t>
            </a:fld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0E3E2A3-3FDC-4B7D-8F7A-32F68430AA09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0941866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28F3C-ABB9-4193-A40F-36FC29D35C61}" type="datetimeFigureOut">
              <a:rPr lang="en-GB" smtClean="0"/>
              <a:t>04/12/2017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7933B-0FB3-4FD4-8B5B-833DE1C6F9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41131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28F3C-ABB9-4193-A40F-36FC29D35C61}" type="datetimeFigureOut">
              <a:rPr lang="en-GB" smtClean="0"/>
              <a:t>04/12/2017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7933B-0FB3-4FD4-8B5B-833DE1C6F9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83178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28F3C-ABB9-4193-A40F-36FC29D35C61}" type="datetimeFigureOut">
              <a:rPr lang="en-GB" smtClean="0"/>
              <a:t>04/12/2017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7933B-0FB3-4FD4-8B5B-833DE1C6F9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86316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28F3C-ABB9-4193-A40F-36FC29D35C61}" type="datetimeFigureOut">
              <a:rPr lang="en-GB" smtClean="0"/>
              <a:t>04/12/2017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7933B-0FB3-4FD4-8B5B-833DE1C6F9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50977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28F3C-ABB9-4193-A40F-36FC29D35C61}" type="datetimeFigureOut">
              <a:rPr lang="en-GB" smtClean="0"/>
              <a:t>04/12/2017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7933B-0FB3-4FD4-8B5B-833DE1C6F9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695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28F3C-ABB9-4193-A40F-36FC29D35C61}" type="datetimeFigureOut">
              <a:rPr lang="en-GB" smtClean="0"/>
              <a:t>04/12/2017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7933B-0FB3-4FD4-8B5B-833DE1C6F9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19219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128F3C-ABB9-4193-A40F-36FC29D35C61}" type="datetimeFigureOut">
              <a:rPr lang="en-GB" smtClean="0"/>
              <a:t>04/12/2017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27933B-0FB3-4FD4-8B5B-833DE1C6F9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6644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98624D31-43A5-475A-80CF-332C9F6DCF35}" type="datetimeFigureOut">
              <a:rPr lang="en-US" smtClean="0"/>
              <a:pPr/>
              <a:t>12/4/2017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90708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text styles</a:t>
            </a:r>
          </a:p>
          <a:p>
            <a:pPr lvl="1"/>
            <a:r>
              <a:rPr lang="en-GB" altLang="en-US" smtClean="0"/>
              <a:t>Second level</a:t>
            </a:r>
          </a:p>
          <a:p>
            <a:pPr lvl="2"/>
            <a:r>
              <a:rPr lang="en-GB" altLang="en-US" smtClean="0"/>
              <a:t>Third level</a:t>
            </a:r>
          </a:p>
          <a:p>
            <a:pPr lvl="3"/>
            <a:r>
              <a:rPr lang="en-GB" altLang="en-US" smtClean="0"/>
              <a:t>Fourth level</a:t>
            </a:r>
          </a:p>
          <a:p>
            <a:pPr lvl="4"/>
            <a:r>
              <a:rPr lang="en-GB" altLang="en-US" smtClean="0"/>
              <a:t>Fifth level</a:t>
            </a:r>
          </a:p>
        </p:txBody>
      </p:sp>
      <p:sp>
        <p:nvSpPr>
          <p:cNvPr id="14131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0"/>
              </a:spcBef>
              <a:defRPr sz="1400" b="0">
                <a:solidFill>
                  <a:srgbClr val="000000"/>
                </a:solidFill>
                <a:latin typeface="Arial" charset="0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fld id="{684DD3E3-046F-486C-982F-D0AFA8869B57}" type="datetimeFigureOut">
              <a:rPr lang="en-US"/>
              <a:pPr fontAlgn="base">
                <a:spcAft>
                  <a:spcPct val="0"/>
                </a:spcAft>
                <a:defRPr/>
              </a:pPr>
              <a:t>12/4/2017</a:t>
            </a:fld>
            <a:endParaRPr lang="en-GB"/>
          </a:p>
        </p:txBody>
      </p:sp>
      <p:sp>
        <p:nvSpPr>
          <p:cNvPr id="14131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spcBef>
                <a:spcPct val="0"/>
              </a:spcBef>
              <a:defRPr sz="1400" b="0">
                <a:solidFill>
                  <a:srgbClr val="000000"/>
                </a:solidFill>
                <a:latin typeface="Arial" charset="0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endParaRPr lang="en-GB"/>
          </a:p>
        </p:txBody>
      </p:sp>
      <p:sp>
        <p:nvSpPr>
          <p:cNvPr id="14131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0"/>
              </a:spcBef>
              <a:defRPr sz="1400" b="0">
                <a:solidFill>
                  <a:srgbClr val="000000"/>
                </a:solidFill>
              </a:defRPr>
            </a:lvl1pPr>
          </a:lstStyle>
          <a:p>
            <a:pPr fontAlgn="base">
              <a:spcAft>
                <a:spcPct val="0"/>
              </a:spcAft>
            </a:pPr>
            <a:fld id="{B64B636D-1DC3-490A-A4FB-E094F923AD46}" type="slidenum">
              <a:rPr lang="en-GB" altLang="en-US" smtClean="0"/>
              <a:pPr fontAlgn="base">
                <a:spcAft>
                  <a:spcPct val="0"/>
                </a:spcAft>
              </a:pPr>
              <a:t>‹#›</a:t>
            </a:fld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3946985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Relationship Id="rId9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uroparl.lv/lv/jaunumi/2016_/aprila_jaunumi/es_datu_reforma.html" TargetMode="External"/><Relationship Id="rId2" Type="http://schemas.openxmlformats.org/officeDocument/2006/relationships/hyperlink" Target="http://www.europarl.lv/resource/static/files/infografikadatureforma.pdf" TargetMode="Externa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uroparl.lv/lv/jaunumi/2015/aprilis_/press-release-2015-april-28-2.html" TargetMode="External"/><Relationship Id="rId2" Type="http://schemas.openxmlformats.org/officeDocument/2006/relationships/hyperlink" Target="http://www.europarl.lv/resource/static/files/maisini.jpg" TargetMode="Externa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9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hyperlink" Target="http://www.europarl.lv/lv/jaunumi/2016_/februara_jaunumi/platforma_darba_mekletajiem.html" TargetMode="External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hyperlink" Target="http://www.europarl.lv/lv/jaunumi/2017/febr_jaunumi/roboti-un-m-ksl-gais-intelekts-ep-deput-ti-prasa-es-m-roga-noteikumus-par-atbild-bu.html" TargetMode="External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hyperlink" Target="http://www.europarl.lv/lv/jaunumi/2016_/oktobris_jaunumi/ep-deput-ti-prasa-es-l-me-a-ierobe-ojumus-r-pnieciskaj-m-trans-tauksk-b-m-p-rtik-.html" TargetMode="External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hyperlink" Target="http://www.europarl.lv/lv/jaunumi/2016_/julijs_jaunumi/energydzerieni.html" TargetMode="External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3.png"/><Relationship Id="rId7" Type="http://schemas.openxmlformats.org/officeDocument/2006/relationships/image" Target="../media/image48.jpe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hyperlink" Target="http://www.europarl.lv/" TargetMode="External"/><Relationship Id="rId9" Type="http://schemas.openxmlformats.org/officeDocument/2006/relationships/hyperlink" Target="mailto:jolanta.bogustova@ep.europa.eu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uroparl.europa.eu/latvia/lv/jauniesiem.html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Virsraksts 1"/>
          <p:cNvSpPr>
            <a:spLocks noGrp="1"/>
          </p:cNvSpPr>
          <p:nvPr>
            <p:ph type="title" sz="quarter"/>
          </p:nvPr>
        </p:nvSpPr>
        <p:spPr>
          <a:xfrm>
            <a:off x="1981200" y="274638"/>
            <a:ext cx="8229600" cy="850900"/>
          </a:xfrm>
        </p:spPr>
        <p:txBody>
          <a:bodyPr/>
          <a:lstStyle/>
          <a:p>
            <a:pPr eaLnBrk="1" hangingPunct="1"/>
            <a:r>
              <a:rPr lang="lv-LV" altLang="en-US" sz="6600" b="1" dirty="0">
                <a:solidFill>
                  <a:schemeClr val="tx1"/>
                </a:solidFill>
                <a:latin typeface="Calibri" panose="020F0502020204030204" pitchFamily="34" charset="0"/>
              </a:rPr>
              <a:t>Eiropas Parlaments</a:t>
            </a:r>
          </a:p>
        </p:txBody>
      </p:sp>
      <p:pic>
        <p:nvPicPr>
          <p:cNvPr id="3072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0471" y="1268414"/>
            <a:ext cx="6987054" cy="4447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5651" name="Rectangle 3"/>
          <p:cNvSpPr>
            <a:spLocks noChangeArrowheads="1"/>
          </p:cNvSpPr>
          <p:nvPr/>
        </p:nvSpPr>
        <p:spPr bwMode="auto">
          <a:xfrm>
            <a:off x="80682" y="5849937"/>
            <a:ext cx="11403105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ctr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lv-LV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28 ES dalībvalstīs dzīvo vairāk nekā 500 miljoni ES </a:t>
            </a:r>
            <a:r>
              <a:rPr lang="lv-LV" sz="2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pilsoņu. </a:t>
            </a:r>
          </a:p>
          <a:p>
            <a:pPr marL="342900" indent="-342900" algn="ctr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lv-LV" sz="2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Tos pārstāv </a:t>
            </a:r>
            <a:r>
              <a:rPr lang="lv-LV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751 EP </a:t>
            </a:r>
            <a:r>
              <a:rPr lang="lv-LV" sz="2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deputāti, kuri balso </a:t>
            </a:r>
            <a:r>
              <a:rPr lang="lv-LV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par Eiropas </a:t>
            </a:r>
            <a:r>
              <a:rPr lang="lv-LV" sz="2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likumiem.</a:t>
            </a:r>
            <a:endParaRPr lang="en-GB" sz="2000" b="1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81069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19390" y="506092"/>
            <a:ext cx="4097360" cy="96351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lv-LV" sz="3600" dirty="0" smtClean="0">
                <a:solidFill>
                  <a:schemeClr val="accent5">
                    <a:lumMod val="75000"/>
                  </a:schemeClr>
                </a:solidFill>
              </a:rPr>
              <a:t>Eiropas Parlamenta </a:t>
            </a:r>
            <a:r>
              <a:rPr lang="lv-LV" sz="3600" dirty="0" smtClean="0">
                <a:solidFill>
                  <a:schemeClr val="accent5">
                    <a:lumMod val="75000"/>
                  </a:schemeClr>
                </a:solidFill>
              </a:rPr>
              <a:t>apmeklējums</a:t>
            </a:r>
          </a:p>
          <a:p>
            <a:pPr marL="0" indent="0">
              <a:buNone/>
            </a:pPr>
            <a:r>
              <a:rPr lang="lv-LV" sz="3600" dirty="0" smtClean="0">
                <a:solidFill>
                  <a:schemeClr val="accent5">
                    <a:lumMod val="75000"/>
                  </a:schemeClr>
                </a:solidFill>
              </a:rPr>
              <a:t>Briselē vai Strasbūrā</a:t>
            </a:r>
            <a:endParaRPr lang="en-GB" sz="36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837" y="2939470"/>
            <a:ext cx="5848865" cy="3899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6"/>
          <a:stretch/>
        </p:blipFill>
        <p:spPr>
          <a:xfrm>
            <a:off x="4383741" y="95002"/>
            <a:ext cx="7266139" cy="2749202"/>
          </a:xfrm>
          <a:prstGeom prst="rect">
            <a:avLst/>
          </a:prstGeom>
        </p:spPr>
      </p:pic>
      <p:pic>
        <p:nvPicPr>
          <p:cNvPr id="8" name="Picture 2" descr="https://farm8.staticflickr.com/7190/14109398952_8f6f5e5de0_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2702" y="2901753"/>
            <a:ext cx="5187178" cy="3956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90081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89"/>
          <a:stretch/>
        </p:blipFill>
        <p:spPr>
          <a:xfrm>
            <a:off x="67618" y="781720"/>
            <a:ext cx="3102704" cy="22668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4057" y="781576"/>
            <a:ext cx="3146672" cy="226685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5441" y="4095154"/>
            <a:ext cx="2704148" cy="245619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3916" y="776067"/>
            <a:ext cx="2641825" cy="22815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17"/>
          <a:stretch/>
        </p:blipFill>
        <p:spPr>
          <a:xfrm>
            <a:off x="67618" y="4098136"/>
            <a:ext cx="3025660" cy="245321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9671" y="4091355"/>
            <a:ext cx="3229377" cy="245999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329"/>
          <a:stretch/>
        </p:blipFill>
        <p:spPr>
          <a:xfrm>
            <a:off x="9165982" y="4088372"/>
            <a:ext cx="2974471" cy="245619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0793" y="776067"/>
            <a:ext cx="2983059" cy="2272362"/>
          </a:xfrm>
          <a:prstGeom prst="rect">
            <a:avLst/>
          </a:prstGeom>
        </p:spPr>
      </p:pic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1325965" y="3292652"/>
            <a:ext cx="9547758" cy="96351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lv-LV" sz="3600" b="1" dirty="0" smtClean="0">
                <a:solidFill>
                  <a:schemeClr val="accent5">
                    <a:lumMod val="75000"/>
                  </a:schemeClr>
                </a:solidFill>
              </a:rPr>
              <a:t>Tikšanās ar deputātiem no Latvijas</a:t>
            </a:r>
            <a:endParaRPr lang="en-GB" sz="2000" b="1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65127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553" y="278798"/>
            <a:ext cx="3387811" cy="845837"/>
          </a:xfrm>
        </p:spPr>
        <p:txBody>
          <a:bodyPr>
            <a:normAutofit/>
          </a:bodyPr>
          <a:lstStyle/>
          <a:p>
            <a:r>
              <a:rPr lang="lv-LV" sz="3600" dirty="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t>BRISELES VIZĪTES</a:t>
            </a:r>
            <a:endParaRPr lang="en-GB" sz="3600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9364" y="278798"/>
            <a:ext cx="8602020" cy="6451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11553" y="3268526"/>
            <a:ext cx="31166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3200" i="1" dirty="0" smtClean="0">
                <a:solidFill>
                  <a:schemeClr val="accent5">
                    <a:lumMod val="75000"/>
                  </a:schemeClr>
                </a:solidFill>
              </a:rPr>
              <a:t>Eiropas Vēstures nams - ekskursija </a:t>
            </a:r>
            <a:endParaRPr lang="en-GB" sz="3200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54" y="1043437"/>
            <a:ext cx="3298912" cy="2225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54" y="4316712"/>
            <a:ext cx="3298912" cy="2225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11544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553" y="1397337"/>
            <a:ext cx="3812782" cy="1418549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lv-LV" sz="4100" dirty="0" smtClean="0">
                <a:solidFill>
                  <a:schemeClr val="accent5">
                    <a:lumMod val="75000"/>
                  </a:schemeClr>
                </a:solidFill>
              </a:rPr>
              <a:t>Apmeklētāju centrs «</a:t>
            </a:r>
            <a:r>
              <a:rPr lang="lv-LV" sz="4100" dirty="0" err="1" smtClean="0">
                <a:solidFill>
                  <a:schemeClr val="accent5">
                    <a:lumMod val="75000"/>
                  </a:schemeClr>
                </a:solidFill>
              </a:rPr>
              <a:t>Parlamentarium</a:t>
            </a:r>
            <a:r>
              <a:rPr lang="lv-LV" sz="4100" dirty="0" smtClean="0">
                <a:solidFill>
                  <a:schemeClr val="accent5">
                    <a:lumMod val="75000"/>
                  </a:schemeClr>
                </a:solidFill>
              </a:rPr>
              <a:t>»</a:t>
            </a:r>
            <a:endParaRPr lang="en-GB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11553" y="278798"/>
            <a:ext cx="3387811" cy="845837"/>
          </a:xfrm>
        </p:spPr>
        <p:txBody>
          <a:bodyPr>
            <a:normAutofit/>
          </a:bodyPr>
          <a:lstStyle/>
          <a:p>
            <a:r>
              <a:rPr lang="lv-LV" sz="3600" dirty="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t>BRISELES VIZĪTES</a:t>
            </a:r>
            <a:endParaRPr lang="en-GB" sz="3600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73"/>
          <a:stretch/>
        </p:blipFill>
        <p:spPr>
          <a:xfrm>
            <a:off x="7354297" y="3361425"/>
            <a:ext cx="4747087" cy="343105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704"/>
          <a:stretch/>
        </p:blipFill>
        <p:spPr>
          <a:xfrm>
            <a:off x="91430" y="3368441"/>
            <a:ext cx="4366054" cy="342404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8422" y="123289"/>
            <a:ext cx="5782962" cy="31454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79" r="30940"/>
          <a:stretch/>
        </p:blipFill>
        <p:spPr>
          <a:xfrm>
            <a:off x="4523385" y="3368441"/>
            <a:ext cx="2751439" cy="342404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0345" y="123289"/>
            <a:ext cx="2099442" cy="3148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1224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lv-LV" dirty="0" smtClean="0"/>
              <a:t>Eiropas Savienības aktualitātes jauniešiem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lv-LV" dirty="0" smtClean="0"/>
              <a:t>Sagatavojis Eiropas Parlamenta Informācijas birojs Latvijā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298360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 smtClean="0"/>
              <a:t>Cilvēkiem atdod kontroli pār viņu datiem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776300" cy="4023360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lv-LV" sz="1300" dirty="0" smtClean="0">
                <a:solidFill>
                  <a:schemeClr val="tx1"/>
                </a:solidFill>
              </a:rPr>
              <a:t>2018. gada pavasarī spēkā stāsties Eiropas datu reforma (iepriekšējais ES likums datēts ar 1995.gadu, kad internets bija bērnu autiņos!)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lv-LV" sz="1300" b="1" dirty="0">
                <a:solidFill>
                  <a:schemeClr val="tx1"/>
                </a:solidFill>
              </a:rPr>
              <a:t>G</a:t>
            </a:r>
            <a:r>
              <a:rPr lang="lv-LV" sz="1300" b="1" dirty="0" smtClean="0">
                <a:solidFill>
                  <a:schemeClr val="tx1"/>
                </a:solidFill>
              </a:rPr>
              <a:t>alvenie jaunumi:</a:t>
            </a:r>
          </a:p>
          <a:p>
            <a:pPr marL="228600" indent="-2286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+mj-lt"/>
              <a:buAutoNum type="arabicPeriod"/>
            </a:pPr>
            <a:r>
              <a:rPr lang="lv-LV" sz="1300" dirty="0" smtClean="0">
                <a:solidFill>
                  <a:schemeClr val="tx1"/>
                </a:solidFill>
              </a:rPr>
              <a:t>Jāsaņem skaidra piekrišana, pirms tiek saglabāti jebkādi dati</a:t>
            </a:r>
          </a:p>
          <a:p>
            <a:pPr marL="228600" indent="-2286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+mj-lt"/>
              <a:buAutoNum type="arabicPeriod"/>
            </a:pPr>
            <a:r>
              <a:rPr lang="lv-LV" sz="1300" dirty="0" smtClean="0">
                <a:solidFill>
                  <a:schemeClr val="tx1"/>
                </a:solidFill>
              </a:rPr>
              <a:t>Informācijai jābūt vienkāršā valodā un viegli izlasāmā burtu lielumā</a:t>
            </a:r>
          </a:p>
          <a:p>
            <a:pPr marL="228600" indent="-2286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+mj-lt"/>
              <a:buAutoNum type="arabicPeriod"/>
            </a:pPr>
            <a:r>
              <a:rPr lang="lv-LV" sz="1300" dirty="0" smtClean="0">
                <a:solidFill>
                  <a:schemeClr val="tx1"/>
                </a:solidFill>
              </a:rPr>
              <a:t>Cilvēkam ir tiesības tikt «</a:t>
            </a:r>
            <a:r>
              <a:rPr lang="lv-LV" sz="1300" dirty="0">
                <a:solidFill>
                  <a:schemeClr val="tx1"/>
                </a:solidFill>
              </a:rPr>
              <a:t>aizmirstam» - personas dati ar vienkārša pieprasījuma palīdzību tiek dzēsti no tīmekļa vietnēm, kur tie </a:t>
            </a:r>
            <a:r>
              <a:rPr lang="lv-LV" sz="1300" dirty="0" smtClean="0">
                <a:solidFill>
                  <a:schemeClr val="tx1"/>
                </a:solidFill>
              </a:rPr>
              <a:t>«aizklīduši»</a:t>
            </a:r>
          </a:p>
          <a:p>
            <a:pPr marL="228600" indent="-2286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+mj-lt"/>
              <a:buAutoNum type="arabicPeriod"/>
            </a:pPr>
            <a:r>
              <a:rPr lang="lv-LV" sz="1300" dirty="0" smtClean="0">
                <a:solidFill>
                  <a:schemeClr val="tx1"/>
                </a:solidFill>
              </a:rPr>
              <a:t>Lai bērns (13-16 gadi pēc dalībvalsts izvēles) atvērtu kontu sociālajos medijos, nepieciešama vecāku piekrišana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lv-LV" sz="1300" dirty="0" smtClean="0">
                <a:solidFill>
                  <a:schemeClr val="tx1"/>
                </a:solidFill>
              </a:rPr>
              <a:t>Uzņēmumiem par šo prasību pārkāpšanu – stingri sodi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lv-LV" sz="1100" dirty="0" smtClean="0">
              <a:solidFill>
                <a:schemeClr val="tx1"/>
              </a:solidFill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lv-LV" sz="1100" dirty="0" smtClean="0">
                <a:solidFill>
                  <a:schemeClr val="tx1"/>
                </a:solidFill>
              </a:rPr>
              <a:t>Vairāk: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lv-LV" sz="1100" dirty="0" smtClean="0">
                <a:solidFill>
                  <a:schemeClr val="accent2">
                    <a:lumMod val="40000"/>
                    <a:lumOff val="60000"/>
                  </a:schemeClr>
                </a:solidFill>
                <a:hlinkClick r:id="rId2"/>
              </a:rPr>
              <a:t>http://www.europarl.lv/resource/static/files/infografikadatureforma.pdf</a:t>
            </a:r>
            <a:r>
              <a:rPr lang="lv-LV" sz="11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lv-LV" sz="1100" dirty="0" smtClean="0">
                <a:solidFill>
                  <a:schemeClr val="accent2">
                    <a:lumMod val="40000"/>
                    <a:lumOff val="60000"/>
                  </a:schemeClr>
                </a:solidFill>
                <a:hlinkClick r:id="rId3"/>
              </a:rPr>
              <a:t>http://www.europarl.lv/lv/jaunumi/2016_/aprila_jaunumi/es_datu_reforma.html</a:t>
            </a:r>
            <a:endParaRPr lang="lv-LV" sz="1100" dirty="0" smtClean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13" name="Content Placeholder 12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040" y="1969304"/>
            <a:ext cx="5120640" cy="2893161"/>
          </a:xfrm>
        </p:spPr>
      </p:pic>
    </p:spTree>
    <p:extLst>
      <p:ext uri="{BB962C8B-B14F-4D97-AF65-F5344CB8AC3E}">
        <p14:creationId xmlns:p14="http://schemas.microsoft.com/office/powerpoint/2010/main" val="7984723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 smtClean="0"/>
              <a:t>Būtiski ierobežos plastmasas maisiņu patēriņu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lv-LV" sz="1300" dirty="0" smtClean="0">
                <a:solidFill>
                  <a:schemeClr val="tx1"/>
                </a:solidFill>
              </a:rPr>
              <a:t>Vidēji viens ES iedzīvotājs gadā izmanto 198 plastmasas maisiņus</a:t>
            </a:r>
          </a:p>
          <a:p>
            <a:pPr marL="0" indent="0">
              <a:buNone/>
            </a:pPr>
            <a:r>
              <a:rPr lang="lv-LV" sz="1300" dirty="0" smtClean="0">
                <a:solidFill>
                  <a:schemeClr val="tx1"/>
                </a:solidFill>
              </a:rPr>
              <a:t>89% no tiem tiek lietoti vienu reizi, bet dabā sadalās pat simt gadu</a:t>
            </a:r>
          </a:p>
          <a:p>
            <a:pPr marL="0" indent="0">
              <a:buNone/>
            </a:pPr>
            <a:r>
              <a:rPr lang="lv-LV" sz="1300" dirty="0" smtClean="0">
                <a:solidFill>
                  <a:schemeClr val="tx1"/>
                </a:solidFill>
              </a:rPr>
              <a:t>Ja maisiņi nokļūst dabā, tos apēd dzīvnieki un putni</a:t>
            </a:r>
          </a:p>
          <a:p>
            <a:pPr marL="0" indent="0">
              <a:buNone/>
            </a:pPr>
            <a:r>
              <a:rPr lang="lv-LV" sz="1300" b="1" dirty="0" smtClean="0">
                <a:solidFill>
                  <a:schemeClr val="tx1"/>
                </a:solidFill>
              </a:rPr>
              <a:t>Valstīm jāizvēlas:</a:t>
            </a:r>
          </a:p>
          <a:p>
            <a:pPr marL="0" indent="0">
              <a:buClr>
                <a:schemeClr val="tx1"/>
              </a:buClr>
              <a:buNone/>
            </a:pPr>
            <a:r>
              <a:rPr lang="lv-LV" sz="1300" dirty="0" smtClean="0">
                <a:solidFill>
                  <a:schemeClr val="tx1"/>
                </a:solidFill>
              </a:rPr>
              <a:t>1. Nodrošināt, ka līdz 2019.gadam katrs iedzīvotājs nepatērē vairāk par 90 maisiņiem gadā</a:t>
            </a:r>
          </a:p>
          <a:p>
            <a:pPr marL="0" indent="0" algn="ctr">
              <a:buClr>
                <a:schemeClr val="tx1"/>
              </a:buClr>
              <a:buNone/>
            </a:pPr>
            <a:r>
              <a:rPr lang="lv-LV" sz="1300" b="1" dirty="0" smtClean="0">
                <a:solidFill>
                  <a:schemeClr val="tx1"/>
                </a:solidFill>
              </a:rPr>
              <a:t>vai</a:t>
            </a:r>
          </a:p>
          <a:p>
            <a:pPr marL="0" indent="0">
              <a:buClr>
                <a:schemeClr val="tx1"/>
              </a:buClr>
              <a:buNone/>
            </a:pPr>
            <a:r>
              <a:rPr lang="lv-LV" sz="1300" dirty="0" smtClean="0">
                <a:solidFill>
                  <a:schemeClr val="tx1"/>
                </a:solidFill>
              </a:rPr>
              <a:t>2. No 2018.gada maisiņi jāpiedāvā tikai par maksu</a:t>
            </a:r>
          </a:p>
          <a:p>
            <a:pPr marL="0" indent="0">
              <a:buNone/>
            </a:pPr>
            <a:endParaRPr lang="lv-LV" sz="1300" dirty="0">
              <a:solidFill>
                <a:schemeClr val="tx1"/>
              </a:solidFill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lv-LV" sz="1100" dirty="0" smtClean="0">
                <a:solidFill>
                  <a:schemeClr val="tx1"/>
                </a:solidFill>
              </a:rPr>
              <a:t>Vairāk: 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lv-LV" sz="1100" dirty="0" smtClean="0">
                <a:hlinkClick r:id="rId2"/>
              </a:rPr>
              <a:t>http://www.europarl.lv/resource/static/files/maisini.jpg</a:t>
            </a:r>
            <a:r>
              <a:rPr lang="lv-LV" sz="1100" dirty="0" smtClean="0"/>
              <a:t> </a:t>
            </a:r>
            <a:r>
              <a:rPr lang="lv-LV" sz="1100" dirty="0" smtClean="0">
                <a:hlinkClick r:id="rId3"/>
              </a:rPr>
              <a:t>http://www.europarl.lv/lv/jaunumi/2015/aprilis_/press-release-2015-april-28-2.html</a:t>
            </a:r>
            <a:endParaRPr lang="lv-LV" sz="1100" dirty="0" smtClean="0"/>
          </a:p>
          <a:p>
            <a:pPr marL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GB" sz="13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040" y="1862210"/>
            <a:ext cx="5120640" cy="3415426"/>
          </a:xfrm>
        </p:spPr>
      </p:pic>
    </p:spTree>
    <p:extLst>
      <p:ext uri="{BB962C8B-B14F-4D97-AF65-F5344CB8AC3E}">
        <p14:creationId xmlns:p14="http://schemas.microsoft.com/office/powerpoint/2010/main" val="35421302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 smtClean="0"/>
              <a:t>Vieds portāls darba meklētājiem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801014" cy="40233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lv-LV" sz="1300" dirty="0"/>
              <a:t>Jau 2018. gadā sāks darboties ES līmeņa datu bāze darba meklētājiem un piedāvātājiem</a:t>
            </a:r>
          </a:p>
          <a:p>
            <a:pPr marL="0" indent="0">
              <a:buNone/>
            </a:pPr>
            <a:r>
              <a:rPr lang="lv-LV" sz="1300" dirty="0"/>
              <a:t>Jaunais, viedais EURES portāls </a:t>
            </a:r>
            <a:r>
              <a:rPr lang="lv-LV" sz="1300" b="1" dirty="0"/>
              <a:t>automātiski salāgos </a:t>
            </a:r>
            <a:r>
              <a:rPr lang="lv-LV" sz="1300" dirty="0"/>
              <a:t>darba meklētāju CV ar piemērotiem darba </a:t>
            </a:r>
            <a:r>
              <a:rPr lang="lv-LV" sz="1300" dirty="0" smtClean="0"/>
              <a:t>piedāvājumiem</a:t>
            </a:r>
          </a:p>
          <a:p>
            <a:pPr marL="0" indent="0">
              <a:buNone/>
            </a:pPr>
            <a:r>
              <a:rPr lang="lv-LV" sz="1300" dirty="0" smtClean="0"/>
              <a:t>Portālā </a:t>
            </a:r>
            <a:r>
              <a:rPr lang="lv-LV" sz="1300" dirty="0"/>
              <a:t>tiks publicēti visi darba piedāvājumi, ko publicēs ES dalībvalstu sabiedriskie nodarbinātības dienesti, kā arī tam </a:t>
            </a:r>
            <a:r>
              <a:rPr lang="en-GB" sz="1300" dirty="0" err="1"/>
              <a:t>varē</a:t>
            </a:r>
            <a:r>
              <a:rPr lang="lv-LV" sz="1300" dirty="0"/>
              <a:t>s</a:t>
            </a:r>
            <a:r>
              <a:rPr lang="en-GB" sz="1300" dirty="0"/>
              <a:t> </a:t>
            </a:r>
            <a:r>
              <a:rPr lang="en-GB" sz="1300" dirty="0" err="1"/>
              <a:t>pieteikties</a:t>
            </a:r>
            <a:r>
              <a:rPr lang="en-GB" sz="1300" dirty="0"/>
              <a:t> </a:t>
            </a:r>
            <a:r>
              <a:rPr lang="en-GB" sz="1300" dirty="0" err="1"/>
              <a:t>privātas</a:t>
            </a:r>
            <a:r>
              <a:rPr lang="en-GB" sz="1300" dirty="0"/>
              <a:t> </a:t>
            </a:r>
            <a:r>
              <a:rPr lang="en-GB" sz="1300" dirty="0" err="1"/>
              <a:t>organizācijas</a:t>
            </a:r>
            <a:endParaRPr lang="lv-LV" sz="1300" dirty="0"/>
          </a:p>
          <a:p>
            <a:pPr marL="0" indent="0">
              <a:buNone/>
            </a:pPr>
            <a:r>
              <a:rPr lang="lv-LV" sz="1300" dirty="0"/>
              <a:t>Saskaņā ar uzlaboto Eiropas likumu, vairāk uzmanības tiks pievērsts pārrobežu reģioniem un jauniešiem</a:t>
            </a:r>
          </a:p>
          <a:p>
            <a:pPr marL="0" indent="0">
              <a:buNone/>
            </a:pPr>
            <a:endParaRPr lang="lv-LV" dirty="0"/>
          </a:p>
          <a:p>
            <a:pPr marL="0" indent="0">
              <a:buNone/>
            </a:pPr>
            <a:endParaRPr lang="lv-LV" sz="1300" dirty="0"/>
          </a:p>
          <a:p>
            <a:pPr marL="0" indent="0">
              <a:buNone/>
            </a:pPr>
            <a:r>
              <a:rPr lang="lv-LV" sz="1100" dirty="0" smtClean="0"/>
              <a:t>Vairāk: </a:t>
            </a:r>
            <a:r>
              <a:rPr lang="lv-LV" sz="1100" dirty="0" smtClean="0">
                <a:hlinkClick r:id="rId2"/>
              </a:rPr>
              <a:t>http://www.europarl.lv/lv/jaunumi/2016_/februara_jaunumi/platforma_darba_mekletajiem.html</a:t>
            </a:r>
            <a:endParaRPr lang="lv-LV" sz="1100" dirty="0" smtClean="0"/>
          </a:p>
          <a:p>
            <a:pPr marL="0" indent="0">
              <a:buNone/>
            </a:pPr>
            <a:endParaRPr lang="lv-LV" sz="1300" dirty="0" smtClean="0"/>
          </a:p>
          <a:p>
            <a:endParaRPr lang="en-GB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040" y="1845734"/>
            <a:ext cx="5122679" cy="3797185"/>
          </a:xfrm>
        </p:spPr>
      </p:pic>
    </p:spTree>
    <p:extLst>
      <p:ext uri="{BB962C8B-B14F-4D97-AF65-F5344CB8AC3E}">
        <p14:creationId xmlns:p14="http://schemas.microsoft.com/office/powerpoint/2010/main" val="1338173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 smtClean="0"/>
              <a:t>Roboti: taps Eiropas likums?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lv-LV" sz="1300" dirty="0">
                <a:solidFill>
                  <a:schemeClr val="tx1"/>
                </a:solidFill>
              </a:rPr>
              <a:t>2014</a:t>
            </a:r>
            <a:r>
              <a:rPr lang="lv-LV" sz="1300" dirty="0" smtClean="0">
                <a:solidFill>
                  <a:schemeClr val="tx1"/>
                </a:solidFill>
              </a:rPr>
              <a:t>. gadā </a:t>
            </a:r>
            <a:r>
              <a:rPr lang="lv-LV" sz="1300" dirty="0">
                <a:solidFill>
                  <a:schemeClr val="tx1"/>
                </a:solidFill>
              </a:rPr>
              <a:t>robotu pārdošana pieauga par 29% </a:t>
            </a:r>
          </a:p>
          <a:p>
            <a:pPr marL="0" indent="0">
              <a:buNone/>
            </a:pPr>
            <a:r>
              <a:rPr lang="lv-LV" sz="1300" dirty="0">
                <a:solidFill>
                  <a:schemeClr val="tx1"/>
                </a:solidFill>
              </a:rPr>
              <a:t>Kurš atbildīgs par robotu, piemēram, autonomo automašīnu izraisītajiem negadījumiem?</a:t>
            </a:r>
          </a:p>
          <a:p>
            <a:pPr marL="0" indent="0">
              <a:buNone/>
            </a:pPr>
            <a:r>
              <a:rPr lang="lv-LV" sz="1300" dirty="0">
                <a:solidFill>
                  <a:schemeClr val="tx1"/>
                </a:solidFill>
              </a:rPr>
              <a:t>Vai mazāk aizsargātas personas netiek maldinātas, ka roboti ir spējīgi just emocijas?</a:t>
            </a:r>
          </a:p>
          <a:p>
            <a:pPr marL="0" indent="0">
              <a:buNone/>
            </a:pPr>
            <a:r>
              <a:rPr lang="lv-LV" sz="1300" dirty="0">
                <a:solidFill>
                  <a:schemeClr val="tx1"/>
                </a:solidFill>
              </a:rPr>
              <a:t>Kāda ir robotu ietekme uz darbaspēku?</a:t>
            </a:r>
          </a:p>
          <a:p>
            <a:pPr marL="0" indent="0">
              <a:buNone/>
            </a:pPr>
            <a:r>
              <a:rPr lang="lv-LV" sz="1300" dirty="0">
                <a:solidFill>
                  <a:schemeClr val="tx1"/>
                </a:solidFill>
              </a:rPr>
              <a:t>Eiropas Parlamenta deputāti prasa Eiropas Komisijai izstrādāt Eiropas mēroga noteikumus</a:t>
            </a:r>
          </a:p>
          <a:p>
            <a:pPr marL="0" indent="0">
              <a:buNone/>
            </a:pPr>
            <a:endParaRPr lang="lv-LV" dirty="0">
              <a:solidFill>
                <a:schemeClr val="tx1"/>
              </a:solidFill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lv-LV" sz="1100" dirty="0">
                <a:solidFill>
                  <a:schemeClr val="tx1"/>
                </a:solidFill>
              </a:rPr>
              <a:t>Vairāk: </a:t>
            </a:r>
            <a:endParaRPr lang="lv-LV" sz="1100" dirty="0" smtClean="0">
              <a:solidFill>
                <a:schemeClr val="tx1"/>
              </a:solidFill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lv-LV" sz="1100" dirty="0" smtClean="0">
                <a:hlinkClick r:id="rId2"/>
              </a:rPr>
              <a:t>http</a:t>
            </a:r>
            <a:r>
              <a:rPr lang="lv-LV" sz="1100" dirty="0">
                <a:hlinkClick r:id="rId2"/>
              </a:rPr>
              <a:t>://</a:t>
            </a:r>
            <a:r>
              <a:rPr lang="lv-LV" sz="1100" dirty="0" smtClean="0">
                <a:hlinkClick r:id="rId2"/>
              </a:rPr>
              <a:t>www.europarl.lv/lv/jaunumi/2017/febr_jaunumi/roboti-un-m-ksl-gais-intelekts-ep-deput-ti-prasa-es-m-roga-noteikumus-par-atbild-bu.html</a:t>
            </a:r>
            <a:endParaRPr lang="lv-LV" sz="1100" dirty="0" smtClean="0"/>
          </a:p>
          <a:p>
            <a:pPr marL="0" indent="0">
              <a:buNone/>
            </a:pPr>
            <a:endParaRPr lang="en-GB" sz="11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039" y="1845734"/>
            <a:ext cx="5120642" cy="3415427"/>
          </a:xfrm>
        </p:spPr>
      </p:pic>
    </p:spTree>
    <p:extLst>
      <p:ext uri="{BB962C8B-B14F-4D97-AF65-F5344CB8AC3E}">
        <p14:creationId xmlns:p14="http://schemas.microsoft.com/office/powerpoint/2010/main" val="10850044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 smtClean="0"/>
              <a:t>Visā Eiropā ierobežos trans-taukskābes?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lv-LV" sz="1300" dirty="0">
                <a:solidFill>
                  <a:schemeClr val="tx1"/>
                </a:solidFill>
              </a:rPr>
              <a:t>Augsts trans-taukskābju (TTS) līmenis ir fasētos maizes izstrādājumos, kūkās, cepumos, vafelēs, mikroviļņu popkornā, margarīnā u.tml., piemēram, 40-50 grami 100 gramos </a:t>
            </a:r>
            <a:r>
              <a:rPr lang="en-GB" sz="1300" dirty="0" err="1">
                <a:solidFill>
                  <a:schemeClr val="tx1"/>
                </a:solidFill>
              </a:rPr>
              <a:t>tauku</a:t>
            </a:r>
            <a:r>
              <a:rPr lang="en-GB" sz="1300" dirty="0">
                <a:solidFill>
                  <a:schemeClr val="tx1"/>
                </a:solidFill>
              </a:rPr>
              <a:t> </a:t>
            </a:r>
            <a:r>
              <a:rPr lang="en-GB" sz="1300" dirty="0" err="1">
                <a:solidFill>
                  <a:schemeClr val="tx1"/>
                </a:solidFill>
              </a:rPr>
              <a:t>dažādos</a:t>
            </a:r>
            <a:r>
              <a:rPr lang="en-GB" sz="1300" dirty="0">
                <a:solidFill>
                  <a:schemeClr val="tx1"/>
                </a:solidFill>
              </a:rPr>
              <a:t> </a:t>
            </a:r>
            <a:r>
              <a:rPr lang="en-GB" sz="1300" dirty="0" err="1">
                <a:solidFill>
                  <a:schemeClr val="tx1"/>
                </a:solidFill>
              </a:rPr>
              <a:t>cepumos</a:t>
            </a:r>
            <a:r>
              <a:rPr lang="en-GB" sz="1300" dirty="0">
                <a:solidFill>
                  <a:schemeClr val="tx1"/>
                </a:solidFill>
              </a:rPr>
              <a:t> un </a:t>
            </a:r>
            <a:r>
              <a:rPr lang="en-GB" sz="1300" dirty="0" err="1">
                <a:solidFill>
                  <a:schemeClr val="tx1"/>
                </a:solidFill>
              </a:rPr>
              <a:t>popkornos</a:t>
            </a:r>
            <a:endParaRPr lang="lv-LV" sz="13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lv-LV" sz="1300" dirty="0">
                <a:solidFill>
                  <a:schemeClr val="tx1"/>
                </a:solidFill>
              </a:rPr>
              <a:t>Tās var palielināt </a:t>
            </a:r>
            <a:r>
              <a:rPr lang="en-GB" sz="1300" dirty="0" err="1">
                <a:solidFill>
                  <a:schemeClr val="tx1"/>
                </a:solidFill>
              </a:rPr>
              <a:t>sirds</a:t>
            </a:r>
            <a:r>
              <a:rPr lang="en-GB" sz="1300" dirty="0">
                <a:solidFill>
                  <a:schemeClr val="tx1"/>
                </a:solidFill>
              </a:rPr>
              <a:t> un </a:t>
            </a:r>
            <a:r>
              <a:rPr lang="en-GB" sz="1300" dirty="0" err="1">
                <a:solidFill>
                  <a:schemeClr val="tx1"/>
                </a:solidFill>
              </a:rPr>
              <a:t>asinsvadu</a:t>
            </a:r>
            <a:r>
              <a:rPr lang="en-GB" sz="1300" dirty="0">
                <a:solidFill>
                  <a:schemeClr val="tx1"/>
                </a:solidFill>
              </a:rPr>
              <a:t> </a:t>
            </a:r>
            <a:r>
              <a:rPr lang="en-GB" sz="1300" dirty="0" err="1">
                <a:solidFill>
                  <a:schemeClr val="tx1"/>
                </a:solidFill>
              </a:rPr>
              <a:t>slimību</a:t>
            </a:r>
            <a:r>
              <a:rPr lang="en-GB" sz="1300" dirty="0">
                <a:solidFill>
                  <a:schemeClr val="tx1"/>
                </a:solidFill>
              </a:rPr>
              <a:t>, </a:t>
            </a:r>
            <a:r>
              <a:rPr lang="en-GB" sz="1300" dirty="0" err="1">
                <a:solidFill>
                  <a:schemeClr val="tx1"/>
                </a:solidFill>
              </a:rPr>
              <a:t>neauglības</a:t>
            </a:r>
            <a:r>
              <a:rPr lang="en-GB" sz="1300" dirty="0">
                <a:solidFill>
                  <a:schemeClr val="tx1"/>
                </a:solidFill>
              </a:rPr>
              <a:t>, </a:t>
            </a:r>
            <a:r>
              <a:rPr lang="en-GB" sz="1300" dirty="0" err="1">
                <a:solidFill>
                  <a:schemeClr val="tx1"/>
                </a:solidFill>
              </a:rPr>
              <a:t>Alcheimera</a:t>
            </a:r>
            <a:r>
              <a:rPr lang="en-GB" sz="1300" dirty="0">
                <a:solidFill>
                  <a:schemeClr val="tx1"/>
                </a:solidFill>
              </a:rPr>
              <a:t>, </a:t>
            </a:r>
            <a:r>
              <a:rPr lang="en-GB" sz="1300" dirty="0" err="1">
                <a:solidFill>
                  <a:schemeClr val="tx1"/>
                </a:solidFill>
              </a:rPr>
              <a:t>diabēta</a:t>
            </a:r>
            <a:r>
              <a:rPr lang="en-GB" sz="1300" dirty="0">
                <a:solidFill>
                  <a:schemeClr val="tx1"/>
                </a:solidFill>
              </a:rPr>
              <a:t> un </a:t>
            </a:r>
            <a:r>
              <a:rPr lang="en-GB" sz="1300" dirty="0" err="1">
                <a:solidFill>
                  <a:schemeClr val="tx1"/>
                </a:solidFill>
              </a:rPr>
              <a:t>aptaukošanās</a:t>
            </a:r>
            <a:r>
              <a:rPr lang="en-GB" sz="1300" dirty="0">
                <a:solidFill>
                  <a:schemeClr val="tx1"/>
                </a:solidFill>
              </a:rPr>
              <a:t> </a:t>
            </a:r>
            <a:r>
              <a:rPr lang="en-GB" sz="1300" dirty="0" err="1">
                <a:solidFill>
                  <a:schemeClr val="tx1"/>
                </a:solidFill>
              </a:rPr>
              <a:t>risku</a:t>
            </a:r>
            <a:endParaRPr lang="lv-LV" sz="13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lv-LV" sz="1300" b="1" dirty="0">
                <a:solidFill>
                  <a:schemeClr val="tx1"/>
                </a:solidFill>
              </a:rPr>
              <a:t>Latvija – viena no ES valstīm, kas ierobežo TTS </a:t>
            </a:r>
            <a:r>
              <a:rPr lang="lv-LV" sz="1300" dirty="0">
                <a:solidFill>
                  <a:schemeClr val="tx1"/>
                </a:solidFill>
              </a:rPr>
              <a:t>– no 2018.gada jūnija 100 gramos kopējā tauku daudzuma TTS nevarēs pārsniegt divus gramus</a:t>
            </a:r>
          </a:p>
          <a:p>
            <a:pPr marL="0" indent="0">
              <a:buNone/>
            </a:pPr>
            <a:r>
              <a:rPr lang="lv-LV" sz="1300" dirty="0">
                <a:solidFill>
                  <a:schemeClr val="tx1"/>
                </a:solidFill>
              </a:rPr>
              <a:t>Eiropas Parlaments: līdzīgi ierobežojumi vajadzīgi visā ES</a:t>
            </a:r>
          </a:p>
          <a:p>
            <a:pPr marL="0" indent="0">
              <a:buNone/>
            </a:pPr>
            <a:endParaRPr lang="lv-LV" dirty="0" smtClean="0">
              <a:solidFill>
                <a:schemeClr val="tx1"/>
              </a:solidFill>
            </a:endParaRPr>
          </a:p>
          <a:p>
            <a:pPr marL="0" indent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lv-LV" sz="1100" dirty="0">
                <a:solidFill>
                  <a:schemeClr val="tx1"/>
                </a:solidFill>
              </a:rPr>
              <a:t>Vairāk: </a:t>
            </a:r>
          </a:p>
          <a:p>
            <a:pPr marL="0" indent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lv-LV" sz="1100" dirty="0">
                <a:hlinkClick r:id="rId2"/>
              </a:rPr>
              <a:t>http://www.europarl.lv/lv/jaunumi/2016_/oktobris_jaunumi/ep-deput-ti-prasa-es-l-me-a-ierobe-ojumus-r-pnieciskaj-m-trans-tauksk-b-m-p-rtik-.html</a:t>
            </a:r>
            <a:endParaRPr lang="lv-LV" sz="1100" dirty="0"/>
          </a:p>
          <a:p>
            <a:pPr marL="0" indent="0">
              <a:buNone/>
            </a:pPr>
            <a:endParaRPr lang="en-GB" sz="22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039" y="1845734"/>
            <a:ext cx="5120642" cy="3420429"/>
          </a:xfrm>
        </p:spPr>
      </p:pic>
    </p:spTree>
    <p:extLst>
      <p:ext uri="{BB962C8B-B14F-4D97-AF65-F5344CB8AC3E}">
        <p14:creationId xmlns:p14="http://schemas.microsoft.com/office/powerpoint/2010/main" val="14152390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677"/>
          <a:stretch/>
        </p:blipFill>
        <p:spPr>
          <a:xfrm>
            <a:off x="4697626" y="1387686"/>
            <a:ext cx="7293429" cy="390973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21893" y="5053030"/>
            <a:ext cx="7151915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400" b="1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EUROSCOLA </a:t>
            </a:r>
            <a:r>
              <a:rPr lang="lv-LV" sz="2400" b="1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konkurss </a:t>
            </a:r>
            <a:r>
              <a:rPr lang="lv-LV" sz="2400" b="1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10.-12.klašu </a:t>
            </a:r>
            <a:r>
              <a:rPr lang="lv-LV" sz="2400" b="1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skolēniem </a:t>
            </a:r>
          </a:p>
          <a:p>
            <a:r>
              <a:rPr lang="lv-LV" sz="20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Balva </a:t>
            </a:r>
            <a:r>
              <a:rPr lang="lv-LV" sz="2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- iespēja dodoties </a:t>
            </a:r>
            <a:r>
              <a:rPr lang="lv-LV" sz="20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atmaksātā </a:t>
            </a:r>
            <a:r>
              <a:rPr lang="lv-LV" sz="2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braucienā uz Eiropas Parlamentu Strasbūrā (Francijā</a:t>
            </a:r>
            <a:r>
              <a:rPr lang="lv-LV" sz="20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  <a:endParaRPr lang="en-GB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en-GB" dirty="0"/>
          </a:p>
        </p:txBody>
      </p:sp>
      <p:pic>
        <p:nvPicPr>
          <p:cNvPr id="4" name="Picture 2" descr="EP Signature RGB_LV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3207" y="-65903"/>
            <a:ext cx="5093576" cy="2173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36825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 smtClean="0"/>
              <a:t>Uz enerģijas dzērieniem aizliegts reklamēt modrību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lv-LV" sz="1300" dirty="0">
                <a:solidFill>
                  <a:schemeClr val="tx1"/>
                </a:solidFill>
              </a:rPr>
              <a:t>68% pusaudžu un 18% bērnu regulāri lieto enerģijas dzērienus</a:t>
            </a:r>
          </a:p>
          <a:p>
            <a:pPr marL="0" indent="0">
              <a:buNone/>
            </a:pPr>
            <a:r>
              <a:rPr lang="lv-LV" sz="1300" dirty="0">
                <a:solidFill>
                  <a:schemeClr val="tx1"/>
                </a:solidFill>
              </a:rPr>
              <a:t>Tas var </a:t>
            </a:r>
            <a:r>
              <a:rPr lang="en-GB" sz="1300" dirty="0" err="1">
                <a:solidFill>
                  <a:schemeClr val="tx1"/>
                </a:solidFill>
              </a:rPr>
              <a:t>var</a:t>
            </a:r>
            <a:r>
              <a:rPr lang="en-GB" sz="1300" dirty="0">
                <a:solidFill>
                  <a:schemeClr val="tx1"/>
                </a:solidFill>
              </a:rPr>
              <a:t> </a:t>
            </a:r>
            <a:r>
              <a:rPr lang="en-GB" sz="1300" dirty="0" err="1">
                <a:solidFill>
                  <a:schemeClr val="tx1"/>
                </a:solidFill>
              </a:rPr>
              <a:t>izraisīt</a:t>
            </a:r>
            <a:r>
              <a:rPr lang="en-GB" sz="1300" dirty="0">
                <a:solidFill>
                  <a:schemeClr val="tx1"/>
                </a:solidFill>
              </a:rPr>
              <a:t> </a:t>
            </a:r>
            <a:r>
              <a:rPr lang="en-GB" sz="1300" dirty="0" err="1">
                <a:solidFill>
                  <a:schemeClr val="tx1"/>
                </a:solidFill>
              </a:rPr>
              <a:t>galvassāpes</a:t>
            </a:r>
            <a:r>
              <a:rPr lang="en-GB" sz="1300" dirty="0">
                <a:solidFill>
                  <a:schemeClr val="tx1"/>
                </a:solidFill>
              </a:rPr>
              <a:t>, </a:t>
            </a:r>
            <a:r>
              <a:rPr lang="en-GB" sz="1300" dirty="0" err="1">
                <a:solidFill>
                  <a:schemeClr val="tx1"/>
                </a:solidFill>
              </a:rPr>
              <a:t>bezmiegu</a:t>
            </a:r>
            <a:r>
              <a:rPr lang="en-GB" sz="1300" dirty="0">
                <a:solidFill>
                  <a:schemeClr val="tx1"/>
                </a:solidFill>
              </a:rPr>
              <a:t> un </a:t>
            </a:r>
            <a:r>
              <a:rPr lang="en-GB" sz="1300" dirty="0" err="1">
                <a:solidFill>
                  <a:schemeClr val="tx1"/>
                </a:solidFill>
              </a:rPr>
              <a:t>uzvedības</a:t>
            </a:r>
            <a:r>
              <a:rPr lang="en-GB" sz="1300" dirty="0">
                <a:solidFill>
                  <a:schemeClr val="tx1"/>
                </a:solidFill>
              </a:rPr>
              <a:t> </a:t>
            </a:r>
            <a:r>
              <a:rPr lang="en-GB" sz="1300" dirty="0" err="1">
                <a:solidFill>
                  <a:schemeClr val="tx1"/>
                </a:solidFill>
              </a:rPr>
              <a:t>problēmas</a:t>
            </a:r>
            <a:endParaRPr lang="lv-LV" sz="13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lv-LV" sz="1300" b="1" dirty="0">
                <a:solidFill>
                  <a:schemeClr val="tx1"/>
                </a:solidFill>
              </a:rPr>
              <a:t>Eiropas Parlaments nobloķēja </a:t>
            </a:r>
            <a:r>
              <a:rPr lang="lv-LV" sz="1300" dirty="0">
                <a:solidFill>
                  <a:schemeClr val="tx1"/>
                </a:solidFill>
              </a:rPr>
              <a:t>Eiropas Komisijas plānu atļaut apgalvojumus, ka saldināti un enerģijas dzērieni ar kofeīnu palīdz uzlabot modrību un koncentrēšanās spēju – tas var veicināt cukura patēriņu pusaudžu vidū</a:t>
            </a:r>
          </a:p>
          <a:p>
            <a:pPr marL="0" indent="0">
              <a:buNone/>
            </a:pPr>
            <a:r>
              <a:rPr lang="lv-LV" sz="1300" dirty="0">
                <a:solidFill>
                  <a:schemeClr val="tx1"/>
                </a:solidFill>
              </a:rPr>
              <a:t>Eiropas Parlaments aicina dalībvalstis apsvērt noteikumus par produktu ar augstu kofeīna saturu pārdošanu bērniem un pusaudžiem</a:t>
            </a:r>
          </a:p>
          <a:p>
            <a:pPr marL="0" indent="0">
              <a:buNone/>
            </a:pPr>
            <a:endParaRPr lang="lv-LV" dirty="0">
              <a:solidFill>
                <a:schemeClr val="tx1"/>
              </a:solidFill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lv-LV" sz="1100" dirty="0" smtClean="0">
                <a:solidFill>
                  <a:schemeClr val="tx1"/>
                </a:solidFill>
              </a:rPr>
              <a:t>Vairāk: 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lv-LV" sz="1100" dirty="0" smtClean="0">
                <a:hlinkClick r:id="rId2"/>
              </a:rPr>
              <a:t>http://www.europarl.lv/lv/jaunumi/2016_/julijs_jaunumi/energydzerieni.html</a:t>
            </a:r>
            <a:endParaRPr lang="lv-LV" sz="1100" dirty="0" smtClean="0"/>
          </a:p>
          <a:p>
            <a:pPr marL="0" indent="0">
              <a:buNone/>
            </a:pPr>
            <a:endParaRPr lang="en-GB" sz="11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039" y="1845734"/>
            <a:ext cx="5120642" cy="3189908"/>
          </a:xfrm>
        </p:spPr>
      </p:pic>
    </p:spTree>
    <p:extLst>
      <p:ext uri="{BB962C8B-B14F-4D97-AF65-F5344CB8AC3E}">
        <p14:creationId xmlns:p14="http://schemas.microsoft.com/office/powerpoint/2010/main" val="12893676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 smtClean="0"/>
              <a:t>Vai zināji, ka: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lv-LV" sz="1800" dirty="0" smtClean="0">
                <a:solidFill>
                  <a:schemeClr val="tx1"/>
                </a:solidFill>
              </a:rPr>
              <a:t>Eiropas Savienības likumus </a:t>
            </a:r>
            <a:r>
              <a:rPr lang="lv-LV" sz="1800" b="1" dirty="0" smtClean="0">
                <a:solidFill>
                  <a:schemeClr val="tx1"/>
                </a:solidFill>
              </a:rPr>
              <a:t>izstrādā</a:t>
            </a:r>
            <a:r>
              <a:rPr lang="lv-LV" sz="1800" dirty="0" smtClean="0">
                <a:solidFill>
                  <a:schemeClr val="tx1"/>
                </a:solidFill>
              </a:rPr>
              <a:t> Eiropas Komisija</a:t>
            </a:r>
          </a:p>
          <a:p>
            <a:pPr marL="0" indent="0">
              <a:buNone/>
            </a:pPr>
            <a:r>
              <a:rPr lang="lv-LV" sz="1800" dirty="0" smtClean="0">
                <a:solidFill>
                  <a:schemeClr val="tx1"/>
                </a:solidFill>
              </a:rPr>
              <a:t>Latvijas komisārs – Valdis Dombrovskis</a:t>
            </a:r>
          </a:p>
          <a:p>
            <a:pPr marL="0" indent="0">
              <a:buNone/>
            </a:pPr>
            <a:r>
              <a:rPr lang="lv-LV" sz="1800" dirty="0" smtClean="0">
                <a:solidFill>
                  <a:schemeClr val="tx1"/>
                </a:solidFill>
              </a:rPr>
              <a:t>ES likumus kopīgi </a:t>
            </a:r>
            <a:r>
              <a:rPr lang="lv-LV" sz="1800" b="1" dirty="0" smtClean="0">
                <a:solidFill>
                  <a:schemeClr val="tx1"/>
                </a:solidFill>
              </a:rPr>
              <a:t>pieņem</a:t>
            </a:r>
            <a:r>
              <a:rPr lang="lv-LV" sz="1800" dirty="0" smtClean="0">
                <a:solidFill>
                  <a:schemeClr val="tx1"/>
                </a:solidFill>
              </a:rPr>
              <a:t> Eiropas Parlaments un ES Padome, pārstāvot pilsoņu un valstu intereses</a:t>
            </a:r>
          </a:p>
          <a:p>
            <a:pPr marL="0" indent="0">
              <a:buNone/>
            </a:pPr>
            <a:r>
              <a:rPr lang="lv-LV" sz="1800" dirty="0" smtClean="0">
                <a:solidFill>
                  <a:schemeClr val="tx1"/>
                </a:solidFill>
              </a:rPr>
              <a:t>EP ir 751 deputāts, no tiem astoņi – no Latvijas: Iveta Grigule, Sandra Kalniete, Krišjānis Kariņš, Andrejs Mamikins, Artis Pabriks, Inese </a:t>
            </a:r>
            <a:r>
              <a:rPr lang="lv-LV" sz="1800" dirty="0" err="1" smtClean="0">
                <a:solidFill>
                  <a:schemeClr val="tx1"/>
                </a:solidFill>
              </a:rPr>
              <a:t>Vaidere</a:t>
            </a:r>
            <a:r>
              <a:rPr lang="lv-LV" sz="1800" dirty="0" smtClean="0">
                <a:solidFill>
                  <a:schemeClr val="tx1"/>
                </a:solidFill>
              </a:rPr>
              <a:t>, Roberts Zīle un Tatjana Ždanoka</a:t>
            </a:r>
          </a:p>
          <a:p>
            <a:pPr marL="0" indent="0">
              <a:buNone/>
            </a:pPr>
            <a:r>
              <a:rPr lang="lv-LV" sz="1800" dirty="0" smtClean="0">
                <a:solidFill>
                  <a:schemeClr val="tx1"/>
                </a:solidFill>
              </a:rPr>
              <a:t>ES Padomē lēmumus pieņem dalībvalstu, arī Latvijas ministri</a:t>
            </a:r>
          </a:p>
          <a:p>
            <a:pPr marL="0" indent="0">
              <a:buNone/>
            </a:pPr>
            <a:r>
              <a:rPr lang="lv-LV" sz="1800" dirty="0" smtClean="0">
                <a:solidFill>
                  <a:schemeClr val="tx1"/>
                </a:solidFill>
              </a:rPr>
              <a:t>Līdz pat </a:t>
            </a:r>
            <a:r>
              <a:rPr lang="lv-LV" sz="1800" b="1" dirty="0" smtClean="0">
                <a:solidFill>
                  <a:schemeClr val="tx1"/>
                </a:solidFill>
              </a:rPr>
              <a:t>80% Latvijas likumu </a:t>
            </a:r>
            <a:r>
              <a:rPr lang="lv-LV" sz="1800" dirty="0" smtClean="0">
                <a:solidFill>
                  <a:schemeClr val="tx1"/>
                </a:solidFill>
              </a:rPr>
              <a:t>ir balstīti ES lēmumos</a:t>
            </a:r>
          </a:p>
          <a:p>
            <a:pPr marL="0" indent="0">
              <a:buNone/>
            </a:pPr>
            <a:r>
              <a:rPr lang="lv-LV" sz="1800" dirty="0" smtClean="0">
                <a:solidFill>
                  <a:schemeClr val="tx1"/>
                </a:solidFill>
              </a:rPr>
              <a:t>Eiropas Savienībā ir 24 oficiālās valodas</a:t>
            </a:r>
            <a:endParaRPr lang="en-GB" sz="1800" dirty="0">
              <a:solidFill>
                <a:schemeClr val="tx1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8555" y="1845734"/>
            <a:ext cx="4937125" cy="3088521"/>
          </a:xfrm>
        </p:spPr>
      </p:pic>
    </p:spTree>
    <p:extLst>
      <p:ext uri="{BB962C8B-B14F-4D97-AF65-F5344CB8AC3E}">
        <p14:creationId xmlns:p14="http://schemas.microsoft.com/office/powerpoint/2010/main" val="32952803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pic>
        <p:nvPicPr>
          <p:cNvPr id="3" name="Picture 2" descr="EP Signature RGB_LV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3208" y="0"/>
            <a:ext cx="4821727" cy="20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1309785" y="3985353"/>
            <a:ext cx="7129463" cy="2332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lv-LV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4"/>
              </a:rPr>
              <a:t>www.</a:t>
            </a:r>
            <a:r>
              <a:rPr lang="en-GB" alt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4"/>
              </a:rPr>
              <a:t>europarl</a:t>
            </a:r>
            <a:r>
              <a:rPr lang="en-GB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4"/>
              </a:rPr>
              <a:t>.</a:t>
            </a:r>
            <a:r>
              <a:rPr lang="lv-LV" alt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4"/>
              </a:rPr>
              <a:t>lv</a:t>
            </a:r>
            <a:r>
              <a:rPr lang="lv-LV" alt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n-GB" alt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endParaRPr lang="en-GB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lv-LV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f</a:t>
            </a:r>
            <a:r>
              <a:rPr lang="en-GB" alt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acebook.com</a:t>
            </a:r>
            <a:r>
              <a:rPr lang="lv-LV" alt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/Eiroparlaments </a:t>
            </a:r>
            <a:endParaRPr lang="lv-LV" altLang="en-US" sz="20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lv-LV" alt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twitter.com/</a:t>
            </a:r>
            <a:r>
              <a:rPr lang="lv-LV" altLang="en-US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EP_Riga</a:t>
            </a:r>
            <a:r>
              <a:rPr lang="lv-LV" alt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</a:t>
            </a:r>
          </a:p>
          <a:p>
            <a:pPr>
              <a:lnSpc>
                <a:spcPct val="130000"/>
              </a:lnSpc>
              <a:spcBef>
                <a:spcPct val="0"/>
              </a:spcBef>
              <a:buNone/>
            </a:pPr>
            <a:r>
              <a:rPr lang="lv-LV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d</a:t>
            </a:r>
            <a:r>
              <a:rPr lang="en-GB" alt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raugiem.lv/</a:t>
            </a:r>
            <a:r>
              <a:rPr lang="lv-LV" alt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E</a:t>
            </a:r>
            <a:r>
              <a:rPr lang="en-GB" altLang="en-US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uroparl</a:t>
            </a:r>
            <a:r>
              <a:rPr lang="lv-LV" alt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</a:t>
            </a:r>
            <a:endParaRPr lang="en-GB" altLang="en-US" sz="2000" dirty="0" smtClean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endParaRPr lang="en-GB" altLang="en-US" dirty="0">
              <a:solidFill>
                <a:srgbClr val="000000"/>
              </a:solidFill>
            </a:endParaRPr>
          </a:p>
        </p:txBody>
      </p:sp>
      <p:pic>
        <p:nvPicPr>
          <p:cNvPr id="5" name="Picture 6" descr="twitter-bird-callou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741" y="4788454"/>
            <a:ext cx="451869" cy="363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 descr="draugiem_badg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34" y="5200559"/>
            <a:ext cx="409007" cy="397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9" descr="Facebook-logo-1817834_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39" r="17108"/>
          <a:stretch>
            <a:fillRect/>
          </a:stretch>
        </p:blipFill>
        <p:spPr bwMode="auto">
          <a:xfrm>
            <a:off x="640129" y="4398595"/>
            <a:ext cx="366916" cy="341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204" y="3838973"/>
            <a:ext cx="689994" cy="5596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784037" y="2199376"/>
            <a:ext cx="55299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Jolanta Bogustova </a:t>
            </a:r>
            <a:br>
              <a:rPr lang="lv-LV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lv-LV" sz="1600" dirty="0" smtClean="0">
                <a:solidFill>
                  <a:schemeClr val="tx1">
                    <a:lumMod val="65000"/>
                    <a:lumOff val="35000"/>
                  </a:schemeClr>
                </a:solidFill>
                <a:hlinkClick r:id="rId9"/>
              </a:rPr>
              <a:t>jolanta.bogustova@ep.europa.eu</a:t>
            </a:r>
            <a:r>
              <a:rPr lang="lv-LV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endParaRPr lang="en-GB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09298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677"/>
          <a:stretch/>
        </p:blipFill>
        <p:spPr>
          <a:xfrm>
            <a:off x="8748584" y="46252"/>
            <a:ext cx="3336324" cy="178848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2346" y="2741442"/>
            <a:ext cx="6277355" cy="366730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6" y="2741442"/>
            <a:ext cx="5500464" cy="3667307"/>
          </a:xfrm>
          <a:prstGeom prst="rect">
            <a:avLst/>
          </a:prstGeom>
        </p:spPr>
      </p:pic>
      <p:sp>
        <p:nvSpPr>
          <p:cNvPr id="4" name="Content Placeholder 2"/>
          <p:cNvSpPr txBox="1">
            <a:spLocks/>
          </p:cNvSpPr>
          <p:nvPr/>
        </p:nvSpPr>
        <p:spPr>
          <a:xfrm>
            <a:off x="631077" y="1092457"/>
            <a:ext cx="8316686" cy="1189718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lv-LV" sz="3200" b="1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Mērķis</a:t>
            </a:r>
            <a:r>
              <a:rPr lang="lv-LV" b="1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– Stiprināt interesi un izpratni par ES procesiem, lēmumu pieņemšanu un šo lēmumu nozīmi katra cilvēka dzīvē! </a:t>
            </a:r>
            <a:endParaRPr lang="en-GB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37425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47554" y="4647317"/>
            <a:ext cx="10333484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3200" b="1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Uzdevums </a:t>
            </a:r>
            <a:r>
              <a:rPr lang="lv-LV" sz="2800" b="1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– Skolēniem, </a:t>
            </a:r>
            <a:r>
              <a:rPr lang="lv-LV" sz="2800" b="1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apvienojoties </a:t>
            </a:r>
            <a:r>
              <a:rPr lang="lv-LV" sz="2800" b="1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komandā, </a:t>
            </a:r>
            <a:r>
              <a:rPr lang="lv-LV" sz="2800" b="1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ir jāizveido projekts, kurā tie uzzinātu vairāk par EP uzbūvi un deputātu darbu, kā arī parādītu skolēnu radošumu un stratēģisko domāšanu. </a:t>
            </a:r>
            <a:endParaRPr lang="en-GB" sz="28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52" b="11397"/>
          <a:stretch/>
        </p:blipFill>
        <p:spPr>
          <a:xfrm>
            <a:off x="123569" y="163021"/>
            <a:ext cx="7059826" cy="36932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9" r="17383"/>
          <a:stretch/>
        </p:blipFill>
        <p:spPr>
          <a:xfrm>
            <a:off x="7397578" y="163020"/>
            <a:ext cx="4637904" cy="3694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1323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31029" y="358051"/>
            <a:ext cx="6389914" cy="19155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lv-LV" sz="3200" b="1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EP spēles projekts</a:t>
            </a:r>
            <a:endParaRPr lang="lv-LV" sz="3200" i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lv-LV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EP tematika</a:t>
            </a:r>
          </a:p>
          <a:p>
            <a:pPr lvl="1"/>
            <a:r>
              <a:rPr lang="lv-LV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</a:t>
            </a:r>
            <a:r>
              <a:rPr lang="lv-LV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kolā </a:t>
            </a:r>
            <a:r>
              <a:rPr lang="lv-LV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vai ārpus </a:t>
            </a:r>
            <a:r>
              <a:rPr lang="lv-LV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tās</a:t>
            </a:r>
          </a:p>
          <a:p>
            <a:pPr lvl="1"/>
            <a:r>
              <a:rPr lang="lv-LV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</a:t>
            </a:r>
            <a:r>
              <a:rPr lang="lv-LV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ilsētas </a:t>
            </a:r>
            <a:r>
              <a:rPr lang="lv-LV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vai jauniešu pasākumu </a:t>
            </a:r>
            <a:r>
              <a:rPr lang="lv-LV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ietvaros</a:t>
            </a:r>
            <a:endParaRPr lang="en-GB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7461" y="2175509"/>
            <a:ext cx="6952734" cy="46005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17" b="7229"/>
          <a:stretch/>
        </p:blipFill>
        <p:spPr>
          <a:xfrm>
            <a:off x="125191" y="140043"/>
            <a:ext cx="4837977" cy="3194768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29" y="3408952"/>
            <a:ext cx="4895902" cy="3449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Callout 4"/>
          <p:cNvSpPr/>
          <p:nvPr/>
        </p:nvSpPr>
        <p:spPr>
          <a:xfrm>
            <a:off x="9742714" y="1992086"/>
            <a:ext cx="2317481" cy="1545771"/>
          </a:xfrm>
          <a:prstGeom prst="wedgeEllipseCallou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/>
          <p:cNvSpPr txBox="1"/>
          <p:nvPr/>
        </p:nvSpPr>
        <p:spPr>
          <a:xfrm>
            <a:off x="9742714" y="2355581"/>
            <a:ext cx="21922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dirty="0" err="1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Euroscola</a:t>
            </a:r>
            <a:r>
              <a:rPr lang="lv-LV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uzvarētāji:</a:t>
            </a:r>
            <a:br>
              <a:rPr lang="lv-LV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lv-LV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Valmieras Pārgaujas ģimnāzija</a:t>
            </a:r>
            <a:endParaRPr lang="en-GB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4902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4973" y="231603"/>
            <a:ext cx="11030465" cy="1908175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lv-LV" sz="35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“Ar sportu par politiku”</a:t>
            </a:r>
          </a:p>
          <a:p>
            <a:r>
              <a:rPr lang="lv-LV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Integrēt </a:t>
            </a:r>
            <a:r>
              <a:rPr lang="lv-LV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Eiropas Parlamenta tematiku </a:t>
            </a:r>
            <a:r>
              <a:rPr lang="lv-LV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mācību </a:t>
            </a:r>
            <a:r>
              <a:rPr lang="lv-LV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priekšmetā (pēc skolēnu </a:t>
            </a:r>
            <a:r>
              <a:rPr lang="lv-LV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izvēles)</a:t>
            </a:r>
          </a:p>
          <a:p>
            <a:r>
              <a:rPr lang="lv-LV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</a:t>
            </a:r>
            <a:r>
              <a:rPr lang="lv-LV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zveidot </a:t>
            </a:r>
            <a:r>
              <a:rPr lang="lv-LV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un sadarbībā ar priekšmeta skolotāju īstenot interaktīvu mācību stundu </a:t>
            </a:r>
            <a:r>
              <a:rPr lang="lv-LV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par Eiropas </a:t>
            </a:r>
            <a:r>
              <a:rPr lang="lv-LV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Parlamenta aktualitātēm </a:t>
            </a:r>
            <a:endParaRPr lang="en-GB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5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63346"/>
            <a:ext cx="7924800" cy="445878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93" t="829" r="9801" b="-829"/>
          <a:stretch/>
        </p:blipFill>
        <p:spPr>
          <a:xfrm>
            <a:off x="7982465" y="2263346"/>
            <a:ext cx="4151870" cy="4467082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Oval Callout 1"/>
          <p:cNvSpPr/>
          <p:nvPr/>
        </p:nvSpPr>
        <p:spPr>
          <a:xfrm flipH="1">
            <a:off x="7456714" y="1948543"/>
            <a:ext cx="2275114" cy="1709057"/>
          </a:xfrm>
          <a:prstGeom prst="wedgeEllipseCallou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7783285" y="2449128"/>
            <a:ext cx="18070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2000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Daugavpils 12. vidusskola</a:t>
            </a:r>
            <a:endParaRPr lang="en-GB" sz="2000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957908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8069" y="4599129"/>
            <a:ext cx="4854147" cy="1662186"/>
          </a:xfrm>
        </p:spPr>
        <p:txBody>
          <a:bodyPr>
            <a:normAutofit fontScale="85000" lnSpcReduction="10000"/>
          </a:bodyPr>
          <a:lstStyle/>
          <a:p>
            <a:pPr marL="0" lvl="0" indent="0">
              <a:buNone/>
            </a:pPr>
            <a:r>
              <a:rPr lang="lv-LV" sz="3200" b="1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Eiropas Parlamenta diena skolā</a:t>
            </a:r>
          </a:p>
          <a:p>
            <a:pPr marL="0" lvl="0" indent="0">
              <a:buNone/>
            </a:pPr>
            <a:r>
              <a:rPr lang="lv-LV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Tematisks pasākums skolā</a:t>
            </a:r>
            <a:r>
              <a:rPr lang="lv-LV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kas </a:t>
            </a:r>
            <a:r>
              <a:rPr lang="lv-LV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veltīts Eiropas Parlamenta vērtībām</a:t>
            </a:r>
            <a:endParaRPr lang="en-GB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3746" y="98854"/>
            <a:ext cx="6647935" cy="664793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4"/>
          <a:stretch/>
        </p:blipFill>
        <p:spPr>
          <a:xfrm>
            <a:off x="44766" y="98855"/>
            <a:ext cx="5365433" cy="3880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6585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4891" y="0"/>
            <a:ext cx="6906239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5903" y="2372497"/>
            <a:ext cx="556054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700" dirty="0" smtClean="0">
                <a:solidFill>
                  <a:schemeClr val="accent5">
                    <a:lumMod val="75000"/>
                  </a:schemeClr>
                </a:solidFill>
                <a:hlinkClick r:id="rId3"/>
              </a:rPr>
              <a:t>http://www.europarl.europa.eu/latvia/lv/jauniesiem.html</a:t>
            </a:r>
            <a:r>
              <a:rPr lang="lv-LV" sz="1700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endParaRPr lang="en-GB" sz="17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7795" y="1210962"/>
            <a:ext cx="417658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Wingdings" panose="05000000000000000000" pitchFamily="2" charset="2"/>
              </a:rPr>
              <a:t> </a:t>
            </a:r>
            <a:r>
              <a:rPr lang="lv-LV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Konkursa nolikums</a:t>
            </a:r>
          </a:p>
          <a:p>
            <a:r>
              <a:rPr lang="lv-LV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Wingdings" panose="05000000000000000000" pitchFamily="2" charset="2"/>
              </a:rPr>
              <a:t> </a:t>
            </a:r>
            <a:r>
              <a:rPr lang="lv-LV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Papildus informācija</a:t>
            </a:r>
            <a:endParaRPr lang="en-GB" sz="28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" name="Right Arrow 1"/>
          <p:cNvSpPr/>
          <p:nvPr/>
        </p:nvSpPr>
        <p:spPr>
          <a:xfrm rot="8029396">
            <a:off x="9069859" y="617838"/>
            <a:ext cx="1252151" cy="510746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22794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7" b="16787"/>
          <a:stretch/>
        </p:blipFill>
        <p:spPr>
          <a:xfrm>
            <a:off x="156519" y="3474306"/>
            <a:ext cx="6253418" cy="319794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21276" y="417064"/>
            <a:ext cx="6373438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v-LV" sz="2800" b="1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Atmaksāts brauciens uz Eiropas Parlamentu Strasbūrā (Francijā)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lv-LV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Plenārsesijas simulācija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lv-LV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EP darbs </a:t>
            </a:r>
            <a:r>
              <a:rPr lang="lv-LV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klātienē </a:t>
            </a:r>
            <a:endParaRPr lang="lv-LV" sz="24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lv-LV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Diskusija par </a:t>
            </a:r>
            <a:r>
              <a:rPr lang="lv-LV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visdažādākajiem </a:t>
            </a:r>
            <a:r>
              <a:rPr lang="lv-LV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Eiropas Savienības jautājumiem ar jauniešiem no visas Eiropas </a:t>
            </a:r>
            <a:endParaRPr lang="en-GB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960"/>
          <a:stretch/>
        </p:blipFill>
        <p:spPr>
          <a:xfrm>
            <a:off x="6659486" y="3474306"/>
            <a:ext cx="5197393" cy="31979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2" b="5539"/>
          <a:stretch/>
        </p:blipFill>
        <p:spPr>
          <a:xfrm>
            <a:off x="6694714" y="205946"/>
            <a:ext cx="5162165" cy="3153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3562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rgbClr val="FFFFFF"/>
      </a:lt1>
      <a:dk2>
        <a:srgbClr val="46464A"/>
      </a:dk2>
      <a:lt2>
        <a:srgbClr val="D1D9E1"/>
      </a:lt2>
      <a:accent1>
        <a:srgbClr val="6F6F74"/>
      </a:accent1>
      <a:accent2>
        <a:srgbClr val="A7B789"/>
      </a:accent2>
      <a:accent3>
        <a:srgbClr val="BEAE98"/>
      </a:accent3>
      <a:accent4>
        <a:srgbClr val="92A9B9"/>
      </a:accent4>
      <a:accent5>
        <a:srgbClr val="9C8265"/>
      </a:accent5>
      <a:accent6>
        <a:srgbClr val="8D6974"/>
      </a:accent6>
      <a:hlink>
        <a:srgbClr val="67AABF"/>
      </a:hlink>
      <a:folHlink>
        <a:srgbClr val="B1B5AB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BAB94BD4-5D6D-4148-AB57-A4CCF1FD4E0C}"/>
    </a:ext>
  </a:extLst>
</a:theme>
</file>

<file path=ppt/theme/theme3.xml><?xml version="1.0" encoding="utf-8"?>
<a:theme xmlns:a="http://schemas.openxmlformats.org/drawingml/2006/main" name="12_Default Design">
  <a:themeElements>
    <a:clrScheme name="1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343</TotalTime>
  <Words>852</Words>
  <Application>Microsoft Office PowerPoint</Application>
  <PresentationFormat>Widescreen</PresentationFormat>
  <Paragraphs>105</Paragraphs>
  <Slides>22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Arial</vt:lpstr>
      <vt:lpstr>Calibri</vt:lpstr>
      <vt:lpstr>Calibri Light</vt:lpstr>
      <vt:lpstr>Times New Roman</vt:lpstr>
      <vt:lpstr>Wingdings</vt:lpstr>
      <vt:lpstr>Office Theme</vt:lpstr>
      <vt:lpstr>Retrospect</vt:lpstr>
      <vt:lpstr>12_Default Design</vt:lpstr>
      <vt:lpstr>Eiropas Parlaments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BRISELES VIZĪTES</vt:lpstr>
      <vt:lpstr>BRISELES VIZĪTES</vt:lpstr>
      <vt:lpstr>Eiropas Savienības aktualitātes jauniešiem</vt:lpstr>
      <vt:lpstr>Cilvēkiem atdod kontroli pār viņu datiem</vt:lpstr>
      <vt:lpstr>Būtiski ierobežos plastmasas maisiņu patēriņu</vt:lpstr>
      <vt:lpstr>Vieds portāls darba meklētājiem</vt:lpstr>
      <vt:lpstr>Roboti: taps Eiropas likums?</vt:lpstr>
      <vt:lpstr>Visā Eiropā ierobežos trans-taukskābes?</vt:lpstr>
      <vt:lpstr>Uz enerģijas dzērieniem aizliegts reklamēt modrību</vt:lpstr>
      <vt:lpstr>Vai zināji, ka:</vt:lpstr>
      <vt:lpstr>PowerPoint Presentation</vt:lpstr>
    </vt:vector>
  </TitlesOfParts>
  <Company>European Parliament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LEGZDIŅA Dārta</dc:creator>
  <cp:lastModifiedBy>BOGUSTOVA Jolanta</cp:lastModifiedBy>
  <cp:revision>28</cp:revision>
  <dcterms:created xsi:type="dcterms:W3CDTF">2017-11-30T09:50:43Z</dcterms:created>
  <dcterms:modified xsi:type="dcterms:W3CDTF">2017-12-04T08:23:36Z</dcterms:modified>
</cp:coreProperties>
</file>